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12192000"/>
  <p:embeddedFontLst>
    <p:embeddedFont>
      <p:font typeface="Roboto" panose="02000000000000000000" pitchFamily="2" charset="0"/>
      <p:regular r:id="rId11"/>
      <p:bold r:id="rId12"/>
      <p:italic r:id="rId13"/>
    </p:embeddedFont>
    <p:embeddedFont>
      <p:font typeface="Roboto Slab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62" d="100"/>
          <a:sy n="62" d="100"/>
        </p:scale>
        <p:origin x="8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49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4.png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sv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svg"/><Relationship Id="rId10" Type="http://schemas.openxmlformats.org/officeDocument/2006/relationships/image" Target="../media/image19.svg"/><Relationship Id="rId19" Type="http://schemas.openxmlformats.org/officeDocument/2006/relationships/image" Target="../media/image28.svg"/><Relationship Id="rId4" Type="http://schemas.openxmlformats.org/officeDocument/2006/relationships/image" Target="../media/image5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31.png"/><Relationship Id="rId27" Type="http://schemas.openxmlformats.org/officeDocument/2006/relationships/image" Target="../media/image3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sv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4477" y="3254300"/>
            <a:ext cx="952262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6094476" y="2346730"/>
            <a:ext cx="6117330" cy="730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5751"/>
              </a:lnSpc>
              <a:buNone/>
            </a:pPr>
            <a:r>
              <a:rPr lang="en-US" sz="5063" kern="0" spc="203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5960914" y="3491925"/>
            <a:ext cx="6008481" cy="8832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44"/>
              </a:lnSpc>
              <a:spcBef>
                <a:spcPts val="3204"/>
              </a:spcBef>
              <a:buNone/>
            </a:pPr>
            <a:r>
              <a:rPr lang="ko-KR" altLang="en-US" sz="2400" dirty="0"/>
              <a:t>비전공자를 위한 </a:t>
            </a:r>
            <a:r>
              <a:rPr lang="en-US" altLang="ko-KR" sz="2400" dirty="0"/>
              <a:t>Node.js </a:t>
            </a:r>
            <a:r>
              <a:rPr lang="ko-KR" altLang="en-US" sz="2400" dirty="0"/>
              <a:t>기본 개념 이해 가이드</a:t>
            </a:r>
            <a:endParaRPr lang="en-US" sz="2400" dirty="0"/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5"/>
          <a:srcRect l="18744" r="18744"/>
          <a:stretch/>
        </p:blipFill>
        <p:spPr>
          <a:xfrm>
            <a:off x="0" y="0"/>
            <a:ext cx="5713571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915333"/>
            <a:ext cx="39042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9652"/>
            <a:ext cx="12188952" cy="3650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76"/>
              </a:lnSpc>
              <a:buNone/>
            </a:pPr>
            <a:r>
              <a:rPr lang="en-US" altLang="ko-KR" dirty="0">
                <a:solidFill>
                  <a:schemeClr val="bg1"/>
                </a:solidFill>
              </a:rPr>
              <a:t>Node.js </a:t>
            </a:r>
            <a:r>
              <a:rPr lang="ko-KR" altLang="en-US" dirty="0">
                <a:solidFill>
                  <a:schemeClr val="bg1"/>
                </a:solidFill>
              </a:rPr>
              <a:t>소개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8286" y="1873426"/>
            <a:ext cx="285679" cy="41899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999750" y="1679651"/>
            <a:ext cx="4242327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JavaScript </a:t>
            </a:r>
            <a:r>
              <a:rPr lang="ko-KR" altLang="en-US" sz="1400" dirty="0">
                <a:solidFill>
                  <a:schemeClr val="bg1"/>
                </a:solidFill>
              </a:rPr>
              <a:t>런타임 환경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Object 5"/>
          <p:cNvSpPr/>
          <p:nvPr/>
        </p:nvSpPr>
        <p:spPr>
          <a:xfrm>
            <a:off x="1999750" y="1970785"/>
            <a:ext cx="4242327" cy="9193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</a:t>
            </a:r>
            <a:r>
              <a:rPr lang="ko-KR" altLang="en-US" sz="1400" dirty="0">
                <a:solidFill>
                  <a:schemeClr val="bg1"/>
                </a:solidFill>
              </a:rPr>
              <a:t>는 웹 브라우저 외부에서도 </a:t>
            </a:r>
            <a:r>
              <a:rPr lang="en-US" altLang="ko-KR" sz="1400" dirty="0">
                <a:solidFill>
                  <a:schemeClr val="bg1"/>
                </a:solidFill>
              </a:rPr>
              <a:t>JavaScript </a:t>
            </a:r>
            <a:r>
              <a:rPr lang="ko-KR" altLang="en-US" sz="1400" dirty="0">
                <a:solidFill>
                  <a:schemeClr val="bg1"/>
                </a:solidFill>
              </a:rPr>
              <a:t>코드를 실행할 수 있는 </a:t>
            </a:r>
            <a:r>
              <a:rPr lang="en-US" altLang="ko-KR" sz="1400" dirty="0">
                <a:solidFill>
                  <a:schemeClr val="bg1"/>
                </a:solidFill>
              </a:rPr>
              <a:t>JavaScript </a:t>
            </a:r>
            <a:r>
              <a:rPr lang="ko-KR" altLang="en-US" sz="1400" dirty="0">
                <a:solidFill>
                  <a:schemeClr val="bg1"/>
                </a:solidFill>
              </a:rPr>
              <a:t>런타임 환경으로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서버 측 애플리케이션과 도구를 만들 수 있게 해줍니다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4591" y="3478806"/>
            <a:ext cx="438040" cy="418995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999750" y="3279451"/>
            <a:ext cx="4242327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이벤트 기반 및 비동기 처리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Object 8"/>
          <p:cNvSpPr/>
          <p:nvPr/>
        </p:nvSpPr>
        <p:spPr>
          <a:xfrm>
            <a:off x="1999750" y="3570585"/>
            <a:ext cx="4242327" cy="11491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</a:t>
            </a:r>
            <a:r>
              <a:rPr lang="ko-KR" altLang="en-US" sz="1400" dirty="0">
                <a:solidFill>
                  <a:schemeClr val="bg1"/>
                </a:solidFill>
              </a:rPr>
              <a:t>는 이벤트 기반과 비동기 처리로 설계되어 있어 추가적인 스레드나 복잡한 </a:t>
            </a:r>
            <a:r>
              <a:rPr lang="ko-KR" altLang="en-US" sz="1400" dirty="0" err="1">
                <a:solidFill>
                  <a:schemeClr val="bg1"/>
                </a:solidFill>
              </a:rPr>
              <a:t>멀티스레딩</a:t>
            </a:r>
            <a:r>
              <a:rPr lang="ko-KR" altLang="en-US" sz="1400" dirty="0">
                <a:solidFill>
                  <a:schemeClr val="bg1"/>
                </a:solidFill>
              </a:rPr>
              <a:t> 코드 없이 다수의 동시 연결을 처리할 수 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2031" y="1923646"/>
            <a:ext cx="438040" cy="333292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7237190" y="1679651"/>
            <a:ext cx="4242327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크로스 플랫폼 및 확장 가능성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7237190" y="1970785"/>
            <a:ext cx="4242327" cy="9193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</a:t>
            </a:r>
            <a:r>
              <a:rPr lang="ko-KR" altLang="en-US" sz="1400" dirty="0">
                <a:solidFill>
                  <a:schemeClr val="bg1"/>
                </a:solidFill>
              </a:rPr>
              <a:t>는 </a:t>
            </a:r>
            <a:r>
              <a:rPr lang="en-US" altLang="ko-KR" sz="1400" dirty="0">
                <a:solidFill>
                  <a:schemeClr val="bg1"/>
                </a:solidFill>
              </a:rPr>
              <a:t>Windows, macOS, Linux </a:t>
            </a:r>
            <a:r>
              <a:rPr lang="ko-KR" altLang="en-US" sz="1400" dirty="0">
                <a:solidFill>
                  <a:schemeClr val="bg1"/>
                </a:solidFill>
              </a:rPr>
              <a:t>등 여러 플랫폼에서 실행할 수 있어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확장 가능하고 높은 성능의 애플리케이션을 만드는 데 유연하게 사용됩니다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16669" y="3512284"/>
            <a:ext cx="352337" cy="352337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7237190" y="3279451"/>
            <a:ext cx="4242327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광범위한 생태계와 커뮤니티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7237190" y="3570585"/>
            <a:ext cx="4242327" cy="9193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</a:t>
            </a:r>
            <a:r>
              <a:rPr lang="ko-KR" altLang="en-US" sz="1400" dirty="0">
                <a:solidFill>
                  <a:schemeClr val="bg1"/>
                </a:solidFill>
              </a:rPr>
              <a:t>는 </a:t>
            </a:r>
            <a:r>
              <a:rPr lang="en-US" altLang="ko-KR" sz="1400" dirty="0" err="1">
                <a:solidFill>
                  <a:schemeClr val="bg1"/>
                </a:solidFill>
              </a:rPr>
              <a:t>npm</a:t>
            </a:r>
            <a:r>
              <a:rPr lang="ko-KR" altLang="en-US" sz="1400" dirty="0">
                <a:solidFill>
                  <a:schemeClr val="bg1"/>
                </a:solidFill>
              </a:rPr>
              <a:t>의 </a:t>
            </a:r>
            <a:r>
              <a:rPr lang="ko-KR" altLang="en-US" sz="1400" dirty="0" err="1">
                <a:solidFill>
                  <a:schemeClr val="bg1"/>
                </a:solidFill>
              </a:rPr>
              <a:t>서드</a:t>
            </a:r>
            <a:r>
              <a:rPr lang="ko-KR" altLang="en-US" sz="1400" dirty="0">
                <a:solidFill>
                  <a:schemeClr val="bg1"/>
                </a:solidFill>
              </a:rPr>
              <a:t> 파티 모듈과 개발자 커뮤니티의 기여로 풍부한 라이브러리를 제공하여 지속적인 성장을 이루고 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0" y="5408847"/>
            <a:ext cx="12188952" cy="1447438"/>
          </a:xfrm>
          <a:prstGeom prst="rect">
            <a:avLst/>
          </a:prstGeom>
          <a:solidFill>
            <a:srgbClr val="5DA6B5"/>
          </a:solidFill>
        </p:spPr>
      </p:sp>
      <p:sp>
        <p:nvSpPr>
          <p:cNvPr id="17" name="Object 16"/>
          <p:cNvSpPr/>
          <p:nvPr/>
        </p:nvSpPr>
        <p:spPr>
          <a:xfrm>
            <a:off x="1083664" y="5728946"/>
            <a:ext cx="10021624" cy="809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25"/>
              </a:lnSpc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Node.js</a:t>
            </a:r>
            <a:r>
              <a:rPr lang="ko-KR" altLang="en-US" sz="2000" dirty="0">
                <a:solidFill>
                  <a:schemeClr val="bg1"/>
                </a:solidFill>
              </a:rPr>
              <a:t>는 빠르고 확장 가능하며 효율적인 서버 측 애플리케이션과 다양한 애플리케이션 및 도구 개발을 가능하게 해주는 필수적인 도구로 자리 잡았습니다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915333"/>
            <a:ext cx="39042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9652"/>
            <a:ext cx="12188952" cy="3650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76"/>
              </a:lnSpc>
              <a:buNone/>
            </a:pPr>
            <a:r>
              <a:rPr lang="en-US" altLang="ko-KR" sz="2800" dirty="0">
                <a:solidFill>
                  <a:schemeClr val="bg1"/>
                </a:solidFill>
              </a:rPr>
              <a:t>Node.js</a:t>
            </a:r>
            <a:r>
              <a:rPr lang="ko-KR" altLang="en-US" sz="2800" dirty="0">
                <a:solidFill>
                  <a:schemeClr val="bg1"/>
                </a:solidFill>
              </a:rPr>
              <a:t>의 역사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523" y="3918558"/>
            <a:ext cx="12217520" cy="2856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9416" y="2454074"/>
            <a:ext cx="9523" cy="147600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2280" y="3870945"/>
            <a:ext cx="114271" cy="1142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38737" y="3928080"/>
            <a:ext cx="9523" cy="7999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81600" y="3870945"/>
            <a:ext cx="123794" cy="1142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58157" y="1768445"/>
            <a:ext cx="9523" cy="21616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01017" y="3870945"/>
            <a:ext cx="114271" cy="1142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77573" y="3928080"/>
            <a:ext cx="9523" cy="5713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20437" y="3870945"/>
            <a:ext cx="114271" cy="1142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96985" y="2225530"/>
            <a:ext cx="9523" cy="17045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039853" y="3870945"/>
            <a:ext cx="114271" cy="1142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16310" y="3928080"/>
            <a:ext cx="9523" cy="7999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659173" y="3870945"/>
            <a:ext cx="114271" cy="114271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1552685" y="2320741"/>
            <a:ext cx="133312" cy="133317"/>
          </a:xfrm>
          <a:prstGeom prst="ellipse">
            <a:avLst/>
          </a:prstGeom>
          <a:solidFill>
            <a:srgbClr val="5DA6B5"/>
          </a:solidFill>
        </p:spPr>
      </p:sp>
      <p:sp>
        <p:nvSpPr>
          <p:cNvPr id="18" name="Object 17"/>
          <p:cNvSpPr/>
          <p:nvPr/>
        </p:nvSpPr>
        <p:spPr>
          <a:xfrm>
            <a:off x="1781274" y="2281957"/>
            <a:ext cx="1812154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2009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1781274" y="2573091"/>
            <a:ext cx="1812154" cy="11491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Ryan Dahl</a:t>
            </a:r>
            <a:r>
              <a:rPr lang="ko-KR" altLang="en-US" sz="1400" dirty="0">
                <a:solidFill>
                  <a:schemeClr val="bg1"/>
                </a:solidFill>
              </a:rPr>
              <a:t>이 </a:t>
            </a:r>
            <a:r>
              <a:rPr lang="en-US" altLang="ko-KR" sz="1400" dirty="0">
                <a:solidFill>
                  <a:schemeClr val="bg1"/>
                </a:solidFill>
              </a:rPr>
              <a:t>Node.js</a:t>
            </a:r>
            <a:r>
              <a:rPr lang="ko-KR" altLang="en-US" sz="1400" dirty="0">
                <a:solidFill>
                  <a:schemeClr val="bg1"/>
                </a:solidFill>
              </a:rPr>
              <a:t>를 만들어 유럽 </a:t>
            </a:r>
            <a:r>
              <a:rPr lang="en-US" altLang="ko-KR" sz="1400" dirty="0" err="1">
                <a:solidFill>
                  <a:schemeClr val="bg1"/>
                </a:solidFill>
              </a:rPr>
              <a:t>JSConf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컨퍼런스에서 발표함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3172025" y="4722822"/>
            <a:ext cx="133312" cy="133316"/>
          </a:xfrm>
          <a:prstGeom prst="ellipse">
            <a:avLst/>
          </a:prstGeom>
          <a:solidFill>
            <a:srgbClr val="5DA6B5"/>
          </a:solidFill>
        </p:spPr>
      </p:sp>
      <p:sp>
        <p:nvSpPr>
          <p:cNvPr id="21" name="Object 20"/>
          <p:cNvSpPr/>
          <p:nvPr/>
        </p:nvSpPr>
        <p:spPr>
          <a:xfrm>
            <a:off x="3400663" y="4684037"/>
            <a:ext cx="1990227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2010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3400663" y="4975172"/>
            <a:ext cx="1990227" cy="13789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 0.1.0 </a:t>
            </a:r>
            <a:r>
              <a:rPr lang="ko-KR" altLang="en-US" sz="1400" dirty="0">
                <a:solidFill>
                  <a:schemeClr val="bg1"/>
                </a:solidFill>
              </a:rPr>
              <a:t>버전 출시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이벤트 기반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</a:rPr>
              <a:t>비차단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I/O </a:t>
            </a:r>
            <a:r>
              <a:rPr lang="ko-KR" altLang="en-US" sz="1400" dirty="0">
                <a:solidFill>
                  <a:schemeClr val="bg1"/>
                </a:solidFill>
              </a:rPr>
              <a:t>모델을 도입하여 확장 가능한 네트워크 애플리케이션 개발 가능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4791464" y="1986755"/>
            <a:ext cx="133317" cy="133317"/>
          </a:xfrm>
          <a:prstGeom prst="ellipse">
            <a:avLst/>
          </a:prstGeom>
          <a:solidFill>
            <a:srgbClr val="5DA6B5"/>
          </a:solidFill>
        </p:spPr>
      </p:sp>
      <p:sp>
        <p:nvSpPr>
          <p:cNvPr id="24" name="Object 23"/>
          <p:cNvSpPr/>
          <p:nvPr/>
        </p:nvSpPr>
        <p:spPr>
          <a:xfrm>
            <a:off x="5020053" y="1945540"/>
            <a:ext cx="1990227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2012</a:t>
            </a:r>
            <a:endParaRPr lang="en-US" dirty="0"/>
          </a:p>
        </p:txBody>
      </p:sp>
      <p:sp>
        <p:nvSpPr>
          <p:cNvPr id="25" name="Object 24"/>
          <p:cNvSpPr/>
          <p:nvPr/>
        </p:nvSpPr>
        <p:spPr>
          <a:xfrm>
            <a:off x="5020053" y="2573091"/>
            <a:ext cx="1990227" cy="1153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 0.8.0 </a:t>
            </a:r>
            <a:r>
              <a:rPr lang="ko-KR" altLang="en-US" sz="1400" dirty="0">
                <a:solidFill>
                  <a:schemeClr val="bg1"/>
                </a:solidFill>
              </a:rPr>
              <a:t>버전 출시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성능 개선과 </a:t>
            </a:r>
            <a:r>
              <a:rPr lang="en-US" altLang="ko-KR" sz="1400" dirty="0" err="1">
                <a:solidFill>
                  <a:schemeClr val="bg1"/>
                </a:solidFill>
              </a:rPr>
              <a:t>npm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패키지 매니저 도입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6410804" y="4494279"/>
            <a:ext cx="133317" cy="133317"/>
          </a:xfrm>
          <a:prstGeom prst="ellipse">
            <a:avLst/>
          </a:prstGeom>
          <a:solidFill>
            <a:srgbClr val="5DA6B5"/>
          </a:solidFill>
        </p:spPr>
      </p:sp>
      <p:sp>
        <p:nvSpPr>
          <p:cNvPr id="27" name="Object 26"/>
          <p:cNvSpPr/>
          <p:nvPr/>
        </p:nvSpPr>
        <p:spPr>
          <a:xfrm>
            <a:off x="6639442" y="4455494"/>
            <a:ext cx="1937853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2015</a:t>
            </a:r>
            <a:endParaRPr lang="en-US" dirty="0"/>
          </a:p>
        </p:txBody>
      </p:sp>
      <p:sp>
        <p:nvSpPr>
          <p:cNvPr id="28" name="Object 27"/>
          <p:cNvSpPr/>
          <p:nvPr/>
        </p:nvSpPr>
        <p:spPr>
          <a:xfrm>
            <a:off x="6639442" y="4746629"/>
            <a:ext cx="1937853" cy="1608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 </a:t>
            </a:r>
            <a:r>
              <a:rPr lang="ko-KR" altLang="en-US" sz="1400" dirty="0">
                <a:solidFill>
                  <a:schemeClr val="bg1"/>
                </a:solidFill>
              </a:rPr>
              <a:t>재단</a:t>
            </a:r>
            <a:r>
              <a:rPr lang="en-US" altLang="ko-KR" sz="1400" dirty="0">
                <a:solidFill>
                  <a:schemeClr val="bg1"/>
                </a:solidFill>
              </a:rPr>
              <a:t>(Node.js Foundation) </a:t>
            </a:r>
            <a:r>
              <a:rPr lang="ko-KR" altLang="en-US" sz="1400" dirty="0">
                <a:solidFill>
                  <a:schemeClr val="bg1"/>
                </a:solidFill>
              </a:rPr>
              <a:t>설립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주요 기술 기업들이 프로젝트의 개발 및 관리에 협력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Object 28"/>
          <p:cNvSpPr/>
          <p:nvPr/>
        </p:nvSpPr>
        <p:spPr>
          <a:xfrm>
            <a:off x="8030247" y="2092198"/>
            <a:ext cx="133317" cy="133317"/>
          </a:xfrm>
          <a:prstGeom prst="ellipse">
            <a:avLst/>
          </a:prstGeom>
          <a:solidFill>
            <a:srgbClr val="5DA6B5"/>
          </a:solidFill>
        </p:spPr>
      </p:sp>
      <p:sp>
        <p:nvSpPr>
          <p:cNvPr id="30" name="Object 29"/>
          <p:cNvSpPr/>
          <p:nvPr/>
        </p:nvSpPr>
        <p:spPr>
          <a:xfrm>
            <a:off x="8258831" y="2053414"/>
            <a:ext cx="1937853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2016</a:t>
            </a:r>
            <a:endParaRPr lang="en-US" dirty="0"/>
          </a:p>
        </p:txBody>
      </p:sp>
      <p:sp>
        <p:nvSpPr>
          <p:cNvPr id="31" name="Object 30"/>
          <p:cNvSpPr/>
          <p:nvPr/>
        </p:nvSpPr>
        <p:spPr>
          <a:xfrm>
            <a:off x="8258831" y="2344548"/>
            <a:ext cx="1937853" cy="13789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 6.0.0 </a:t>
            </a:r>
            <a:r>
              <a:rPr lang="ko-KR" altLang="en-US" sz="1400" dirty="0">
                <a:solidFill>
                  <a:schemeClr val="bg1"/>
                </a:solidFill>
              </a:rPr>
              <a:t>버전 출시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장기 지원</a:t>
            </a:r>
            <a:r>
              <a:rPr lang="en-US" altLang="ko-KR" sz="1400" dirty="0">
                <a:solidFill>
                  <a:schemeClr val="bg1"/>
                </a:solidFill>
              </a:rPr>
              <a:t>(LTS) </a:t>
            </a:r>
            <a:r>
              <a:rPr lang="ko-KR" altLang="en-US" sz="1400" dirty="0">
                <a:solidFill>
                  <a:schemeClr val="bg1"/>
                </a:solidFill>
              </a:rPr>
              <a:t>및 성능 향상 제공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Object 31"/>
          <p:cNvSpPr/>
          <p:nvPr/>
        </p:nvSpPr>
        <p:spPr>
          <a:xfrm>
            <a:off x="9649590" y="4722822"/>
            <a:ext cx="133317" cy="133316"/>
          </a:xfrm>
          <a:prstGeom prst="ellipse">
            <a:avLst/>
          </a:prstGeom>
          <a:solidFill>
            <a:srgbClr val="5DA6B5"/>
          </a:solidFill>
        </p:spPr>
      </p:sp>
      <p:sp>
        <p:nvSpPr>
          <p:cNvPr id="33" name="Object 32"/>
          <p:cNvSpPr/>
          <p:nvPr/>
        </p:nvSpPr>
        <p:spPr>
          <a:xfrm>
            <a:off x="9878221" y="4684037"/>
            <a:ext cx="1906428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2018</a:t>
            </a:r>
            <a:endParaRPr lang="en-US" dirty="0"/>
          </a:p>
        </p:txBody>
      </p:sp>
      <p:sp>
        <p:nvSpPr>
          <p:cNvPr id="34" name="Object 33"/>
          <p:cNvSpPr/>
          <p:nvPr/>
        </p:nvSpPr>
        <p:spPr>
          <a:xfrm>
            <a:off x="9878221" y="4975172"/>
            <a:ext cx="1906428" cy="13789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 10.0.0 </a:t>
            </a:r>
            <a:r>
              <a:rPr lang="ko-KR" altLang="en-US" sz="1400" dirty="0">
                <a:solidFill>
                  <a:schemeClr val="bg1"/>
                </a:solidFill>
              </a:rPr>
              <a:t>버전 출시</a:t>
            </a:r>
            <a:r>
              <a:rPr lang="en-US" altLang="ko-KR" sz="1400" dirty="0">
                <a:solidFill>
                  <a:schemeClr val="bg1"/>
                </a:solidFill>
              </a:rPr>
              <a:t>. </a:t>
            </a:r>
            <a:r>
              <a:rPr lang="ko-KR" altLang="en-US" sz="1400" dirty="0">
                <a:solidFill>
                  <a:schemeClr val="bg1"/>
                </a:solidFill>
              </a:rPr>
              <a:t>모듈 시스템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진단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보안 기능 개선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BCB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42763" y="691514"/>
            <a:ext cx="10703423" cy="22818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93"/>
              </a:lnSpc>
              <a:buNone/>
            </a:pPr>
            <a:r>
              <a:rPr lang="en-US" sz="4219" kern="0" spc="169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“Node.js allows developers to use JavaScript, a language they already know, to build efficient and scalable network applications.”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814736" y="4029815"/>
            <a:ext cx="10703423" cy="269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25"/>
              </a:lnSpc>
              <a:spcBef>
                <a:spcPts val="1105"/>
              </a:spcBef>
              <a:buNone/>
            </a:pPr>
            <a:r>
              <a:rPr lang="en-US" sz="1575" b="1" kern="0" spc="158" dirty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RYAN DAHL, CREATOR OF NODE.JS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D3A4BD-99CF-D8AE-B6D8-11FC72FA3AC9}"/>
              </a:ext>
            </a:extLst>
          </p:cNvPr>
          <p:cNvSpPr txBox="1"/>
          <p:nvPr/>
        </p:nvSpPr>
        <p:spPr>
          <a:xfrm>
            <a:off x="1054813" y="2973372"/>
            <a:ext cx="10391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"Node.js</a:t>
            </a:r>
            <a:r>
              <a:rPr lang="ko-KR" altLang="en-US" sz="2400" dirty="0"/>
              <a:t>는 개발자가 이미 알고 있는 </a:t>
            </a:r>
            <a:r>
              <a:rPr lang="en-US" altLang="ko-KR" sz="2400" dirty="0"/>
              <a:t>JavaScript</a:t>
            </a:r>
            <a:r>
              <a:rPr lang="ko-KR" altLang="en-US" sz="2400" dirty="0"/>
              <a:t>를 사용하여 효율적이고 확장 가능한 네트워크 애플리케이션을 구축할 수 있게 해줍니다</a:t>
            </a:r>
            <a:r>
              <a:rPr lang="en-US" altLang="ko-KR" sz="2400" dirty="0"/>
              <a:t>."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915333"/>
            <a:ext cx="39042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9652"/>
            <a:ext cx="12188952" cy="3650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76"/>
              </a:lnSpc>
              <a:buNone/>
            </a:pPr>
            <a:r>
              <a:rPr lang="en-US" altLang="ko-KR" sz="2800" dirty="0">
                <a:solidFill>
                  <a:schemeClr val="bg1"/>
                </a:solidFill>
              </a:rPr>
              <a:t>Node.js </a:t>
            </a:r>
            <a:r>
              <a:rPr lang="ko-KR" altLang="en-US" sz="2800" dirty="0">
                <a:solidFill>
                  <a:schemeClr val="bg1"/>
                </a:solidFill>
              </a:rPr>
              <a:t>생태계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bject 3"/>
          <p:cNvSpPr/>
          <p:nvPr/>
        </p:nvSpPr>
        <p:spPr>
          <a:xfrm>
            <a:off x="476131" y="1476006"/>
            <a:ext cx="2094976" cy="3590027"/>
          </a:xfrm>
          <a:prstGeom prst="rect">
            <a:avLst/>
          </a:prstGeom>
          <a:solidFill>
            <a:srgbClr val="9BCBB9"/>
          </a:solidFill>
        </p:spPr>
      </p:sp>
      <p:pic>
        <p:nvPicPr>
          <p:cNvPr id="5" name="Object 4"/>
          <p:cNvPicPr>
            <a:picLocks noChangeAspect="1"/>
          </p:cNvPicPr>
          <p:nvPr/>
        </p:nvPicPr>
        <p:blipFill>
          <a:blip r:embed="rId5"/>
          <a:srcRect l="20822" r="20822"/>
          <a:stretch/>
        </p:blipFill>
        <p:spPr>
          <a:xfrm>
            <a:off x="476131" y="1476006"/>
            <a:ext cx="2094976" cy="3590027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71382" y="5207781"/>
            <a:ext cx="2304474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RYAN DAHL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71382" y="5498916"/>
            <a:ext cx="2304474" cy="22983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 </a:t>
            </a:r>
            <a:r>
              <a:rPr lang="ko-KR" altLang="en-US" sz="1400" dirty="0">
                <a:solidFill>
                  <a:schemeClr val="bg1"/>
                </a:solidFill>
              </a:rPr>
              <a:t>창시자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bject 7"/>
          <p:cNvSpPr/>
          <p:nvPr/>
        </p:nvSpPr>
        <p:spPr>
          <a:xfrm>
            <a:off x="2761559" y="1476006"/>
            <a:ext cx="2094976" cy="3590027"/>
          </a:xfrm>
          <a:prstGeom prst="rect">
            <a:avLst/>
          </a:prstGeom>
          <a:solidFill>
            <a:srgbClr val="9BCBB9"/>
          </a:solidFill>
        </p:spPr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/>
          <a:srcRect l="33588" r="33588"/>
          <a:stretch/>
        </p:blipFill>
        <p:spPr>
          <a:xfrm>
            <a:off x="2761559" y="1476006"/>
            <a:ext cx="2094976" cy="359002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656811" y="5207781"/>
            <a:ext cx="2304474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ISAAC Z. SCHLUETER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656811" y="5498916"/>
            <a:ext cx="2304474" cy="459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npm(Node.js </a:t>
            </a:r>
            <a:r>
              <a:rPr lang="ko-KR" altLang="en-US" sz="1400" dirty="0">
                <a:solidFill>
                  <a:schemeClr val="bg1"/>
                </a:solidFill>
              </a:rPr>
              <a:t>패키지 관리자</a:t>
            </a:r>
            <a:r>
              <a:rPr lang="en-US" altLang="ko-KR" sz="1400" dirty="0">
                <a:solidFill>
                  <a:schemeClr val="bg1"/>
                </a:solidFill>
              </a:rPr>
              <a:t>) </a:t>
            </a:r>
            <a:r>
              <a:rPr lang="ko-KR" altLang="en-US" sz="1400" dirty="0">
                <a:solidFill>
                  <a:schemeClr val="bg1"/>
                </a:solidFill>
              </a:rPr>
              <a:t>창시자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5046988" y="1476006"/>
            <a:ext cx="2094976" cy="3590027"/>
          </a:xfrm>
          <a:prstGeom prst="rect">
            <a:avLst/>
          </a:prstGeom>
          <a:solidFill>
            <a:srgbClr val="9BCBB9"/>
          </a:solidFill>
        </p:spPr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7"/>
          <a:srcRect l="35411" r="35411"/>
          <a:stretch/>
        </p:blipFill>
        <p:spPr>
          <a:xfrm>
            <a:off x="5046988" y="1476006"/>
            <a:ext cx="2094976" cy="3590027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942239" y="5207781"/>
            <a:ext cx="2304474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JAMES HALLIDAY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4942239" y="5498916"/>
            <a:ext cx="2304474" cy="9193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1"/>
              </a:lnSpc>
              <a:spcBef>
                <a:spcPts val="582"/>
              </a:spcBef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브라우저용 </a:t>
            </a:r>
            <a:r>
              <a:rPr lang="en-US" altLang="ko-KR" sz="1400" dirty="0">
                <a:solidFill>
                  <a:schemeClr val="bg1"/>
                </a:solidFill>
              </a:rPr>
              <a:t>Node.js </a:t>
            </a:r>
            <a:r>
              <a:rPr lang="ko-KR" altLang="en-US" sz="1400" dirty="0">
                <a:solidFill>
                  <a:schemeClr val="bg1"/>
                </a:solidFill>
              </a:rPr>
              <a:t>모듈 번들을 위한 </a:t>
            </a:r>
            <a:r>
              <a:rPr lang="ko-KR" altLang="en-US" sz="1400" dirty="0" err="1">
                <a:solidFill>
                  <a:schemeClr val="bg1"/>
                </a:solidFill>
              </a:rPr>
              <a:t>브라우저리파이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en-US" altLang="ko-KR" sz="1400" dirty="0" err="1">
                <a:solidFill>
                  <a:schemeClr val="bg1"/>
                </a:solidFill>
              </a:rPr>
              <a:t>browserify</a:t>
            </a:r>
            <a:r>
              <a:rPr lang="en-US" altLang="ko-KR" sz="1400" dirty="0">
                <a:solidFill>
                  <a:schemeClr val="bg1"/>
                </a:solidFill>
              </a:rPr>
              <a:t>) </a:t>
            </a:r>
            <a:r>
              <a:rPr lang="ko-KR" altLang="en-US" sz="1400" dirty="0">
                <a:solidFill>
                  <a:schemeClr val="bg1"/>
                </a:solidFill>
              </a:rPr>
              <a:t>라이브러리 창시자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7332416" y="1476006"/>
            <a:ext cx="2094976" cy="3590027"/>
          </a:xfrm>
          <a:prstGeom prst="rect">
            <a:avLst/>
          </a:prstGeom>
          <a:solidFill>
            <a:srgbClr val="9BCBB9"/>
          </a:solidFill>
        </p:spPr>
      </p:sp>
      <p:pic>
        <p:nvPicPr>
          <p:cNvPr id="17" name="Object 16"/>
          <p:cNvPicPr>
            <a:picLocks noChangeAspect="1"/>
          </p:cNvPicPr>
          <p:nvPr/>
        </p:nvPicPr>
        <p:blipFill>
          <a:blip r:embed="rId8"/>
          <a:srcRect l="33588" r="33588"/>
          <a:stretch/>
        </p:blipFill>
        <p:spPr>
          <a:xfrm>
            <a:off x="7332416" y="1476006"/>
            <a:ext cx="2094976" cy="3590027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7227668" y="5207781"/>
            <a:ext cx="2304474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DOMINIC TARR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7227668" y="5498916"/>
            <a:ext cx="2304474" cy="9193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</a:t>
            </a:r>
            <a:r>
              <a:rPr lang="ko-KR" altLang="en-US" sz="1400" dirty="0">
                <a:solidFill>
                  <a:schemeClr val="bg1"/>
                </a:solidFill>
              </a:rPr>
              <a:t>용 인기 스트리밍 라이브러리 </a:t>
            </a:r>
            <a:r>
              <a:rPr lang="en-US" altLang="ko-KR" sz="1400" dirty="0">
                <a:solidFill>
                  <a:schemeClr val="bg1"/>
                </a:solidFill>
              </a:rPr>
              <a:t>Event-Stream </a:t>
            </a:r>
            <a:r>
              <a:rPr lang="ko-KR" altLang="en-US" sz="1400" dirty="0">
                <a:solidFill>
                  <a:schemeClr val="bg1"/>
                </a:solidFill>
              </a:rPr>
              <a:t>창시자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9617845" y="1476006"/>
            <a:ext cx="2094976" cy="3590027"/>
          </a:xfrm>
          <a:prstGeom prst="rect">
            <a:avLst/>
          </a:prstGeom>
          <a:solidFill>
            <a:srgbClr val="2B2B2B"/>
          </a:solidFill>
        </p:spPr>
      </p:sp>
      <p:pic>
        <p:nvPicPr>
          <p:cNvPr id="21" name="Object 20"/>
          <p:cNvPicPr>
            <a:picLocks noChangeAspect="1"/>
          </p:cNvPicPr>
          <p:nvPr/>
        </p:nvPicPr>
        <p:blipFill>
          <a:blip r:embed="rId9"/>
          <a:srcRect l="24469" r="24469"/>
          <a:stretch/>
        </p:blipFill>
        <p:spPr>
          <a:xfrm>
            <a:off x="9617845" y="1476006"/>
            <a:ext cx="2094976" cy="3590027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9513096" y="5207781"/>
            <a:ext cx="2304474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TJ HOLOWAYCHUK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9513096" y="5498916"/>
            <a:ext cx="2304474" cy="6894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Express.js </a:t>
            </a:r>
            <a:r>
              <a:rPr lang="ko-KR" altLang="en-US" sz="1400" dirty="0">
                <a:solidFill>
                  <a:schemeClr val="bg1"/>
                </a:solidFill>
              </a:rPr>
              <a:t>웹 프레임워크 및 기타 </a:t>
            </a:r>
            <a:r>
              <a:rPr lang="en-US" altLang="ko-KR" sz="1400" dirty="0">
                <a:solidFill>
                  <a:schemeClr val="bg1"/>
                </a:solidFill>
              </a:rPr>
              <a:t>Node.js </a:t>
            </a:r>
            <a:r>
              <a:rPr lang="ko-KR" altLang="en-US" sz="1400" dirty="0">
                <a:solidFill>
                  <a:schemeClr val="bg1"/>
                </a:solidFill>
              </a:rPr>
              <a:t>라이브러리 창시자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094476" y="0"/>
            <a:ext cx="6103999" cy="68658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/>
          <p:cNvPicPr>
            <a:picLocks noChangeAspect="1"/>
          </p:cNvPicPr>
          <p:nvPr/>
        </p:nvPicPr>
        <p:blipFill>
          <a:blip r:embed="rId3"/>
          <a:srcRect l="-5556" t="-57780" r="-5556" b="-57780"/>
          <a:stretch/>
        </p:blipFill>
        <p:spPr>
          <a:xfrm>
            <a:off x="6094476" y="0"/>
            <a:ext cx="6103999" cy="6865808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344719" y="2724263"/>
            <a:ext cx="5405038" cy="4056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5"/>
              </a:lnSpc>
              <a:buNone/>
            </a:pPr>
            <a:r>
              <a:rPr lang="ko-KR" altLang="en-US" sz="3200" dirty="0">
                <a:solidFill>
                  <a:schemeClr val="bg1"/>
                </a:solidFill>
              </a:rPr>
              <a:t>금융 서비스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bject 4"/>
          <p:cNvSpPr/>
          <p:nvPr/>
        </p:nvSpPr>
        <p:spPr>
          <a:xfrm>
            <a:off x="344719" y="3274591"/>
            <a:ext cx="5405038" cy="8272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73"/>
              </a:lnSpc>
              <a:spcBef>
                <a:spcPts val="1117"/>
              </a:spcBef>
              <a:buNone/>
            </a:pPr>
            <a:r>
              <a:rPr lang="en-US" altLang="ko-KR" sz="1600" dirty="0">
                <a:solidFill>
                  <a:schemeClr val="bg1"/>
                </a:solidFill>
              </a:rPr>
              <a:t>Node.js</a:t>
            </a:r>
            <a:r>
              <a:rPr lang="ko-KR" altLang="en-US" sz="1600" dirty="0">
                <a:solidFill>
                  <a:schemeClr val="bg1"/>
                </a:solidFill>
              </a:rPr>
              <a:t>는 안전하고 확장 가능한 웹 애플리케이션</a:t>
            </a:r>
            <a:r>
              <a:rPr lang="en-US" altLang="ko-KR" sz="1600" dirty="0">
                <a:solidFill>
                  <a:schemeClr val="bg1"/>
                </a:solidFill>
              </a:rPr>
              <a:t>, API, </a:t>
            </a:r>
            <a:r>
              <a:rPr lang="ko-KR" altLang="en-US" sz="1600" dirty="0">
                <a:solidFill>
                  <a:schemeClr val="bg1"/>
                </a:solidFill>
              </a:rPr>
              <a:t>실시간 거래 플랫폼을 구축하는 데 널리 사용됩니다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915333"/>
            <a:ext cx="380905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9652"/>
            <a:ext cx="12188952" cy="3650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76"/>
              </a:lnSpc>
              <a:buNone/>
            </a:pPr>
            <a:r>
              <a:rPr lang="en-US" altLang="ko-KR" sz="2800" dirty="0">
                <a:solidFill>
                  <a:schemeClr val="bg1"/>
                </a:solidFill>
              </a:rPr>
              <a:t>Node.js</a:t>
            </a:r>
            <a:r>
              <a:rPr lang="ko-KR" altLang="en-US" sz="2800" dirty="0">
                <a:solidFill>
                  <a:schemeClr val="bg1"/>
                </a:solidFill>
              </a:rPr>
              <a:t>의 장점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bject 3"/>
          <p:cNvSpPr/>
          <p:nvPr/>
        </p:nvSpPr>
        <p:spPr>
          <a:xfrm>
            <a:off x="476131" y="1476006"/>
            <a:ext cx="2094976" cy="222829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/>
          <p:cNvPicPr>
            <a:picLocks noChangeAspect="1"/>
          </p:cNvPicPr>
          <p:nvPr/>
        </p:nvPicPr>
        <p:blipFill>
          <a:blip r:embed="rId5"/>
          <a:srcRect l="25316" r="25316"/>
          <a:stretch/>
        </p:blipFill>
        <p:spPr>
          <a:xfrm>
            <a:off x="476131" y="1476006"/>
            <a:ext cx="2094976" cy="222829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71382" y="3846047"/>
            <a:ext cx="2304474" cy="4314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비동기 및 이벤트 기반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bject 6"/>
          <p:cNvSpPr/>
          <p:nvPr/>
        </p:nvSpPr>
        <p:spPr>
          <a:xfrm>
            <a:off x="371382" y="4352928"/>
            <a:ext cx="2304474" cy="1608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</a:t>
            </a:r>
            <a:r>
              <a:rPr lang="ko-KR" altLang="en-US" sz="1400" dirty="0">
                <a:solidFill>
                  <a:schemeClr val="bg1"/>
                </a:solidFill>
              </a:rPr>
              <a:t>는 비동기 및 이벤트 기반으로 설계되어 메인 스레드를 차단하지 않고 여러 동시 연결을 효율적으로 처리합니다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bject 7"/>
          <p:cNvSpPr/>
          <p:nvPr/>
        </p:nvSpPr>
        <p:spPr>
          <a:xfrm>
            <a:off x="2761559" y="1476006"/>
            <a:ext cx="2094976" cy="222829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/>
          <p:cNvPicPr>
            <a:picLocks noChangeAspect="1"/>
          </p:cNvPicPr>
          <p:nvPr/>
        </p:nvPicPr>
        <p:blipFill>
          <a:blip r:embed="rId6"/>
          <a:srcRect l="23286" r="23286"/>
          <a:stretch/>
        </p:blipFill>
        <p:spPr>
          <a:xfrm>
            <a:off x="2761559" y="1476006"/>
            <a:ext cx="2094976" cy="222829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656811" y="3846047"/>
            <a:ext cx="2304474" cy="4314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확장 가능하고 성능이 뛰어남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2656811" y="4352928"/>
            <a:ext cx="2304474" cy="16088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</a:t>
            </a:r>
            <a:r>
              <a:rPr lang="ko-KR" altLang="en-US" sz="1400" dirty="0">
                <a:solidFill>
                  <a:schemeClr val="bg1"/>
                </a:solidFill>
              </a:rPr>
              <a:t>는 </a:t>
            </a:r>
            <a:r>
              <a:rPr lang="en-US" altLang="ko-KR" sz="1400" dirty="0">
                <a:solidFill>
                  <a:schemeClr val="bg1"/>
                </a:solidFill>
              </a:rPr>
              <a:t>JavaScript</a:t>
            </a:r>
            <a:r>
              <a:rPr lang="ko-KR" altLang="en-US" sz="1400" dirty="0">
                <a:solidFill>
                  <a:schemeClr val="bg1"/>
                </a:solidFill>
              </a:rPr>
              <a:t>의 빠른 실행을 제공하는 </a:t>
            </a:r>
            <a:r>
              <a:rPr lang="en-US" altLang="ko-KR" sz="1400" dirty="0">
                <a:solidFill>
                  <a:schemeClr val="bg1"/>
                </a:solidFill>
              </a:rPr>
              <a:t>V8 </a:t>
            </a:r>
            <a:r>
              <a:rPr lang="ko-KR" altLang="en-US" sz="1400" dirty="0">
                <a:solidFill>
                  <a:schemeClr val="bg1"/>
                </a:solidFill>
              </a:rPr>
              <a:t>엔진을 기반으로 하여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웹 애플리케이션 개발에 매우 높은 확장성과 성능을 발휘합니다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5046988" y="1476006"/>
            <a:ext cx="2094976" cy="2228293"/>
          </a:xfrm>
          <a:prstGeom prst="rect">
            <a:avLst/>
          </a:prstGeom>
          <a:solidFill>
            <a:srgbClr val="9BCBB9"/>
          </a:solidFill>
        </p:spPr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7"/>
          <a:srcRect l="2991" r="2991"/>
          <a:stretch/>
        </p:blipFill>
        <p:spPr>
          <a:xfrm>
            <a:off x="5046988" y="1476006"/>
            <a:ext cx="2094976" cy="2228293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942239" y="3846047"/>
            <a:ext cx="2304474" cy="4314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ko-KR" altLang="en-US" sz="1400" dirty="0" err="1">
                <a:solidFill>
                  <a:schemeClr val="bg1"/>
                </a:solidFill>
              </a:rPr>
              <a:t>풀스택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JavaScript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4942239" y="4352928"/>
            <a:ext cx="2304474" cy="20684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</a:t>
            </a:r>
            <a:r>
              <a:rPr lang="ko-KR" altLang="en-US" sz="1400" dirty="0">
                <a:solidFill>
                  <a:schemeClr val="bg1"/>
                </a:solidFill>
              </a:rPr>
              <a:t>를 사용하면 웹 애플리케이션의 클라이언트 측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</a:rPr>
              <a:t>프론트엔드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과 서버 측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 err="1">
                <a:solidFill>
                  <a:schemeClr val="bg1"/>
                </a:solidFill>
              </a:rPr>
              <a:t>백엔드</a:t>
            </a:r>
            <a:r>
              <a:rPr lang="en-US" altLang="ko-KR" sz="1400" dirty="0">
                <a:solidFill>
                  <a:schemeClr val="bg1"/>
                </a:solidFill>
              </a:rPr>
              <a:t>) </a:t>
            </a:r>
            <a:r>
              <a:rPr lang="ko-KR" altLang="en-US" sz="1400" dirty="0">
                <a:solidFill>
                  <a:schemeClr val="bg1"/>
                </a:solidFill>
              </a:rPr>
              <a:t>모두 </a:t>
            </a:r>
            <a:r>
              <a:rPr lang="en-US" altLang="ko-KR" sz="1400" dirty="0">
                <a:solidFill>
                  <a:schemeClr val="bg1"/>
                </a:solidFill>
              </a:rPr>
              <a:t>JavaScript</a:t>
            </a:r>
            <a:r>
              <a:rPr lang="ko-KR" altLang="en-US" sz="1400" dirty="0">
                <a:solidFill>
                  <a:schemeClr val="bg1"/>
                </a:solidFill>
              </a:rPr>
              <a:t>를 사용할 수 있어 통합된 코드베이스와 높은 생산성을 구현할 수 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bject 15"/>
          <p:cNvSpPr/>
          <p:nvPr/>
        </p:nvSpPr>
        <p:spPr>
          <a:xfrm>
            <a:off x="7332416" y="1476006"/>
            <a:ext cx="2094976" cy="2228293"/>
          </a:xfrm>
          <a:prstGeom prst="rect">
            <a:avLst/>
          </a:prstGeom>
          <a:solidFill>
            <a:srgbClr val="2B2C2F"/>
          </a:solidFill>
        </p:spPr>
      </p:sp>
      <p:pic>
        <p:nvPicPr>
          <p:cNvPr id="17" name="Object 16"/>
          <p:cNvPicPr>
            <a:picLocks noChangeAspect="1"/>
          </p:cNvPicPr>
          <p:nvPr/>
        </p:nvPicPr>
        <p:blipFill>
          <a:blip r:embed="rId8"/>
          <a:srcRect l="30903" r="30903"/>
          <a:stretch/>
        </p:blipFill>
        <p:spPr>
          <a:xfrm>
            <a:off x="7332416" y="1476006"/>
            <a:ext cx="2094976" cy="2228293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7227668" y="3846047"/>
            <a:ext cx="2304474" cy="4314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대규모 활성 커뮤니티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bject 18"/>
          <p:cNvSpPr/>
          <p:nvPr/>
        </p:nvSpPr>
        <p:spPr>
          <a:xfrm>
            <a:off x="7227668" y="4352928"/>
            <a:ext cx="2304474" cy="18386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</a:t>
            </a:r>
            <a:r>
              <a:rPr lang="ko-KR" altLang="en-US" sz="1400" dirty="0">
                <a:solidFill>
                  <a:schemeClr val="bg1"/>
                </a:solidFill>
              </a:rPr>
              <a:t>는 방대한 생태계의 라이브러리와 프레임워크를 보유한 커뮤니티가 있어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일반적인 개발 과제에 대한 솔루션을 쉽게 찾을 수 있습니다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Object 19"/>
          <p:cNvSpPr/>
          <p:nvPr/>
        </p:nvSpPr>
        <p:spPr>
          <a:xfrm>
            <a:off x="9617845" y="1476006"/>
            <a:ext cx="2094976" cy="2228293"/>
          </a:xfrm>
          <a:prstGeom prst="rect">
            <a:avLst/>
          </a:prstGeom>
          <a:solidFill>
            <a:srgbClr val="9BCBB9"/>
          </a:solidFill>
        </p:spPr>
      </p:sp>
      <p:pic>
        <p:nvPicPr>
          <p:cNvPr id="21" name="Object 20"/>
          <p:cNvPicPr>
            <a:picLocks noChangeAspect="1"/>
          </p:cNvPicPr>
          <p:nvPr/>
        </p:nvPicPr>
        <p:blipFill>
          <a:blip r:embed="rId9"/>
          <a:srcRect l="20624" r="20624"/>
          <a:stretch/>
        </p:blipFill>
        <p:spPr>
          <a:xfrm>
            <a:off x="9617845" y="1476006"/>
            <a:ext cx="2094976" cy="2228293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9513096" y="3846047"/>
            <a:ext cx="2304474" cy="4314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</a:rPr>
              <a:t>실시간 애플리케이션에 적합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Object 22"/>
          <p:cNvSpPr/>
          <p:nvPr/>
        </p:nvSpPr>
        <p:spPr>
          <a:xfrm>
            <a:off x="9513096" y="4352928"/>
            <a:ext cx="2304474" cy="18386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1"/>
              </a:lnSpc>
              <a:spcBef>
                <a:spcPts val="582"/>
              </a:spcBef>
              <a:buNone/>
            </a:pPr>
            <a:r>
              <a:rPr lang="en-US" altLang="ko-KR" sz="1400" dirty="0">
                <a:solidFill>
                  <a:schemeClr val="bg1"/>
                </a:solidFill>
              </a:rPr>
              <a:t>Node.js</a:t>
            </a:r>
            <a:r>
              <a:rPr lang="ko-KR" altLang="en-US" sz="1400" dirty="0">
                <a:solidFill>
                  <a:schemeClr val="bg1"/>
                </a:solidFill>
              </a:rPr>
              <a:t>의 이벤트 기반 아키텍처와 </a:t>
            </a:r>
            <a:r>
              <a:rPr lang="ko-KR" altLang="en-US" sz="1400" dirty="0" err="1">
                <a:solidFill>
                  <a:schemeClr val="bg1"/>
                </a:solidFill>
              </a:rPr>
              <a:t>비차단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I/O </a:t>
            </a:r>
            <a:r>
              <a:rPr lang="ko-KR" altLang="en-US" sz="1400" dirty="0">
                <a:solidFill>
                  <a:schemeClr val="bg1"/>
                </a:solidFill>
              </a:rPr>
              <a:t>모델은 채팅 앱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온라인 게임</a:t>
            </a:r>
            <a:r>
              <a:rPr lang="en-US" altLang="ko-KR" sz="1400" dirty="0">
                <a:solidFill>
                  <a:schemeClr val="bg1"/>
                </a:solidFill>
              </a:rPr>
              <a:t>, IoT </a:t>
            </a:r>
            <a:r>
              <a:rPr lang="ko-KR" altLang="en-US" sz="1400" dirty="0">
                <a:solidFill>
                  <a:schemeClr val="bg1"/>
                </a:solidFill>
              </a:rPr>
              <a:t>솔루션 등 실시간 애플리케이션 개발에 적합합니다</a:t>
            </a:r>
            <a:r>
              <a:rPr lang="en-US" altLang="ko-KR" sz="14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915333"/>
            <a:ext cx="380905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9652"/>
            <a:ext cx="12188952" cy="3650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76"/>
              </a:lnSpc>
              <a:buNone/>
            </a:pPr>
            <a:r>
              <a:rPr lang="en-US" altLang="ko-KR" sz="2800" dirty="0">
                <a:solidFill>
                  <a:schemeClr val="bg1"/>
                </a:solidFill>
              </a:rPr>
              <a:t>Node.js</a:t>
            </a:r>
            <a:r>
              <a:rPr lang="ko-KR" altLang="en-US" sz="2800" dirty="0">
                <a:solidFill>
                  <a:schemeClr val="bg1"/>
                </a:solidFill>
              </a:rPr>
              <a:t>와 다른 프레임워크 비교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Object 3"/>
          <p:cNvSpPr/>
          <p:nvPr/>
        </p:nvSpPr>
        <p:spPr>
          <a:xfrm>
            <a:off x="476131" y="1008207"/>
            <a:ext cx="12188952" cy="2872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3"/>
              </a:lnSpc>
              <a:spcBef>
                <a:spcPts val="1880"/>
              </a:spcBef>
              <a:buNone/>
            </a:pPr>
            <a:r>
              <a:rPr lang="ko-KR" altLang="en-US" sz="1600" dirty="0">
                <a:solidFill>
                  <a:schemeClr val="bg1"/>
                </a:solidFill>
              </a:rPr>
              <a:t>평균 응답 시간</a:t>
            </a:r>
            <a:r>
              <a:rPr lang="en-US" altLang="ko-KR" sz="1600" dirty="0">
                <a:solidFill>
                  <a:schemeClr val="bg1"/>
                </a:solidFill>
              </a:rPr>
              <a:t>(</a:t>
            </a:r>
            <a:r>
              <a:rPr lang="ko-KR" altLang="en-US" sz="1600" dirty="0" err="1">
                <a:solidFill>
                  <a:schemeClr val="bg1"/>
                </a:solidFill>
              </a:rPr>
              <a:t>밀리초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bject 4"/>
          <p:cNvSpPr/>
          <p:nvPr/>
        </p:nvSpPr>
        <p:spPr>
          <a:xfrm>
            <a:off x="476131" y="5348537"/>
            <a:ext cx="2018800" cy="726894"/>
          </a:xfrm>
          <a:prstGeom prst="rect">
            <a:avLst/>
          </a:prstGeom>
          <a:solidFill>
            <a:srgbClr val="5DA6B5"/>
          </a:solidFill>
        </p:spPr>
      </p:sp>
      <p:sp>
        <p:nvSpPr>
          <p:cNvPr id="6" name="Object 5"/>
          <p:cNvSpPr/>
          <p:nvPr/>
        </p:nvSpPr>
        <p:spPr>
          <a:xfrm>
            <a:off x="375191" y="6217179"/>
            <a:ext cx="2220675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291743" y="5539287"/>
            <a:ext cx="387571" cy="3244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56"/>
              </a:lnSpc>
              <a:buNone/>
            </a:pPr>
            <a:r>
              <a:rPr lang="en-US" sz="2250" kern="0" spc="90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25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780599" y="1714071"/>
            <a:ext cx="2018800" cy="4361360"/>
          </a:xfrm>
          <a:prstGeom prst="rect">
            <a:avLst/>
          </a:prstGeom>
          <a:solidFill>
            <a:srgbClr val="5DA6B5"/>
          </a:solidFill>
        </p:spPr>
      </p:sp>
      <p:sp>
        <p:nvSpPr>
          <p:cNvPr id="9" name="Object 8"/>
          <p:cNvSpPr/>
          <p:nvPr/>
        </p:nvSpPr>
        <p:spPr>
          <a:xfrm>
            <a:off x="2679665" y="6217179"/>
            <a:ext cx="2220675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RUBY ON RAILS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606692" y="3722054"/>
            <a:ext cx="366621" cy="3244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56"/>
              </a:lnSpc>
              <a:buNone/>
            </a:pPr>
            <a:r>
              <a:rPr lang="en-US" sz="2250" kern="0" spc="90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75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085090" y="3531304"/>
            <a:ext cx="2018790" cy="2544127"/>
          </a:xfrm>
          <a:prstGeom prst="rect">
            <a:avLst/>
          </a:prstGeom>
          <a:solidFill>
            <a:srgbClr val="5DA6B5"/>
          </a:solidFill>
        </p:spPr>
      </p:sp>
      <p:sp>
        <p:nvSpPr>
          <p:cNvPr id="12" name="Object 11"/>
          <p:cNvSpPr/>
          <p:nvPr/>
        </p:nvSpPr>
        <p:spPr>
          <a:xfrm>
            <a:off x="4984139" y="6217179"/>
            <a:ext cx="2220675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PHP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5895453" y="4630671"/>
            <a:ext cx="398045" cy="3244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56"/>
              </a:lnSpc>
              <a:buNone/>
            </a:pPr>
            <a:r>
              <a:rPr lang="en-US" sz="2250" kern="0" spc="90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389550" y="2804411"/>
            <a:ext cx="2018800" cy="3271020"/>
          </a:xfrm>
          <a:prstGeom prst="rect">
            <a:avLst/>
          </a:prstGeom>
          <a:solidFill>
            <a:srgbClr val="5DA6B5"/>
          </a:solidFill>
        </p:spPr>
      </p:sp>
      <p:sp>
        <p:nvSpPr>
          <p:cNvPr id="15" name="Object 14"/>
          <p:cNvSpPr/>
          <p:nvPr/>
        </p:nvSpPr>
        <p:spPr>
          <a:xfrm>
            <a:off x="7288612" y="6217179"/>
            <a:ext cx="2220675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ASP.NET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8199927" y="4267224"/>
            <a:ext cx="398045" cy="3244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56"/>
              </a:lnSpc>
              <a:buNone/>
            </a:pPr>
            <a:r>
              <a:rPr lang="en-US" sz="2250" kern="0" spc="90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60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9694026" y="3894751"/>
            <a:ext cx="2018800" cy="2180680"/>
          </a:xfrm>
          <a:prstGeom prst="rect">
            <a:avLst/>
          </a:prstGeom>
          <a:solidFill>
            <a:srgbClr val="5DA6B5"/>
          </a:solidFill>
        </p:spPr>
      </p:sp>
      <p:sp>
        <p:nvSpPr>
          <p:cNvPr id="18" name="Object 17"/>
          <p:cNvSpPr/>
          <p:nvPr/>
        </p:nvSpPr>
        <p:spPr>
          <a:xfrm>
            <a:off x="9593086" y="6217179"/>
            <a:ext cx="2220675" cy="2157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0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PYTHON/DJANGO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10504401" y="4812394"/>
            <a:ext cx="398045" cy="3244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556"/>
              </a:lnSpc>
              <a:buNone/>
            </a:pPr>
            <a:r>
              <a:rPr lang="en-US" sz="2250" kern="0" spc="90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45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585</Words>
  <Application>Microsoft Office PowerPoint</Application>
  <PresentationFormat>와이드스크린</PresentationFormat>
  <Paragraphs>72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Roboto Slab</vt:lpstr>
      <vt:lpstr>Roboto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for Non-Technical Folks</dc:title>
  <dc:subject>Node.js for Non-Technical Folks</dc:subject>
  <dc:creator>박상민</dc:creator>
  <cp:lastModifiedBy>SangHee Park</cp:lastModifiedBy>
  <cp:revision>3</cp:revision>
  <dcterms:created xsi:type="dcterms:W3CDTF">2024-11-06T07:17:44Z</dcterms:created>
  <dcterms:modified xsi:type="dcterms:W3CDTF">2024-11-06T07:41:46Z</dcterms:modified>
</cp:coreProperties>
</file>